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82" r:id="rId5"/>
    <p:sldId id="283" r:id="rId6"/>
    <p:sldId id="286" r:id="rId7"/>
    <p:sldId id="285" r:id="rId8"/>
    <p:sldId id="281" r:id="rId9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Rediģēt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attēla ikonas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4490106-4A86-4910-82D0-0F39C3A8AA72}" type="slidenum">
              <a:rPr lang="lv-LV" smtClean="0"/>
              <a:t>‹#›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9C60D2-9137-4598-91EE-A5765B26F428}" type="datetimeFigureOut">
              <a:rPr lang="lv-LV" smtClean="0"/>
              <a:t>17.10.2022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sarma.kacara@limbazunovads.l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251520" y="1905001"/>
            <a:ext cx="7978080" cy="2316088"/>
          </a:xfrm>
        </p:spPr>
        <p:txBody>
          <a:bodyPr>
            <a:normAutofit/>
          </a:bodyPr>
          <a:lstStyle/>
          <a:p>
            <a:pPr algn="ctr"/>
            <a:r>
              <a:rPr lang="lv-LV" sz="2800" dirty="0"/>
              <a:t>Informācija par Limbažu novada pašvaldības atbalstu nevalstiskajām un reliģiskajām organizācijām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115616" y="5517232"/>
            <a:ext cx="7088832" cy="112697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lv-LV" sz="1600" dirty="0"/>
              <a:t>Informāciju sagatavoja </a:t>
            </a:r>
          </a:p>
          <a:p>
            <a:pPr algn="r"/>
            <a:r>
              <a:rPr lang="lv-LV" sz="1600" dirty="0"/>
              <a:t>Attīstības un projektu nodaļas </a:t>
            </a:r>
          </a:p>
          <a:p>
            <a:pPr algn="r"/>
            <a:r>
              <a:rPr lang="lv-LV" sz="1600" dirty="0"/>
              <a:t>vadītāja vietniece attīstības jautājumos Sarma Kacara</a:t>
            </a:r>
          </a:p>
          <a:p>
            <a:pPr algn="r"/>
            <a:r>
              <a:rPr lang="lv-LV" sz="1600" dirty="0"/>
              <a:t>17.10.2022.</a:t>
            </a:r>
          </a:p>
        </p:txBody>
      </p:sp>
      <p:pic>
        <p:nvPicPr>
          <p:cNvPr id="1026" name="Picture 2" descr="Limbažu novada ģerbon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12954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80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lv-LV" dirty="0"/>
              <a:t>Pašvaldības pieņemtie lēmumi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lv-LV" dirty="0"/>
              <a:t>24.02.2022. lēmums Nr.216  «Par Limbažu novada pašvaldības noteikumu “Noteikumi par Limbažu novada pašvaldības atbalstu nevalstiskajām un reliģiskajām organizācijām” apstiprināšanu»</a:t>
            </a:r>
          </a:p>
          <a:p>
            <a:pPr marL="114300" indent="0">
              <a:buNone/>
            </a:pPr>
            <a:endParaRPr lang="lv-LV" dirty="0"/>
          </a:p>
          <a:p>
            <a:pPr marL="11430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88866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850106"/>
          </a:xfrm>
        </p:spPr>
        <p:txBody>
          <a:bodyPr>
            <a:noAutofit/>
          </a:bodyPr>
          <a:lstStyle/>
          <a:p>
            <a:pPr algn="ctr"/>
            <a:br>
              <a:rPr lang="lv-LV" sz="2000" dirty="0"/>
            </a:br>
            <a:r>
              <a:rPr lang="lv-LV" sz="3600" b="1" dirty="0"/>
              <a:t>Noteikumi par Limbažu novada pašvaldības atbalstu nevalstiskajām un reliģiskajām organizācijām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457200" y="1988840"/>
            <a:ext cx="7571184" cy="468052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lv-LV" dirty="0"/>
              <a:t>Atbalsta nosacījumi:</a:t>
            </a:r>
          </a:p>
          <a:p>
            <a:pPr algn="just"/>
            <a:r>
              <a:rPr lang="lv-LV" dirty="0"/>
              <a:t>Atbalsts pieejams LR normatīvo aktu kārtībā reģistrētām biedrībām, nodibinājumiem, reliģiskajām organizācijām, kas darbojas Limbažu novada </a:t>
            </a:r>
            <a:r>
              <a:rPr lang="lv-LV"/>
              <a:t>pašvaldības administratīvajā </a:t>
            </a:r>
            <a:r>
              <a:rPr lang="lv-LV" dirty="0"/>
              <a:t>teritorijā.</a:t>
            </a:r>
          </a:p>
          <a:p>
            <a:pPr algn="just"/>
            <a:r>
              <a:rPr lang="lv-LV" dirty="0"/>
              <a:t> Atbalsts pieejams organizāciju darbības uzturēšanai.</a:t>
            </a:r>
          </a:p>
          <a:p>
            <a:pPr algn="just"/>
            <a:r>
              <a:rPr lang="lv-LV" dirty="0"/>
              <a:t>Pašvaldības </a:t>
            </a:r>
            <a:r>
              <a:rPr lang="lv-LV" dirty="0" err="1"/>
              <a:t>max</a:t>
            </a:r>
            <a:r>
              <a:rPr lang="lv-LV" dirty="0"/>
              <a:t> līdzfinansējums vienai organizācijai </a:t>
            </a:r>
            <a:r>
              <a:rPr lang="lv-LV" b="1" dirty="0"/>
              <a:t>līdz 3000 EUR</a:t>
            </a:r>
          </a:p>
          <a:p>
            <a:pPr algn="just"/>
            <a:r>
              <a:rPr lang="lv-LV" dirty="0"/>
              <a:t>Pieteikums finanšu pieprasījumam 2023.gadam jāiesniedz no 2022.gada 1.oktobra līdz 1.novembrim</a:t>
            </a:r>
          </a:p>
          <a:p>
            <a:pPr marL="114300" indent="0" algn="just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66159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81F801-810C-40E3-A338-4D5231223671}"/>
              </a:ext>
            </a:extLst>
          </p:cNvPr>
          <p:cNvSpPr txBox="1"/>
          <p:nvPr/>
        </p:nvSpPr>
        <p:spPr>
          <a:xfrm>
            <a:off x="755576" y="589761"/>
            <a:ext cx="6480720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dirty="0"/>
              <a:t>Nosacījumi Organizāciju darbībai, kuras piesakās pašvaldības līdzfinansējumam: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  <a:tab pos="5939790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piedalās Pašvaldības kompetencē esošo funkciju īstenošanā;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piesaista vietējos resursus un brīvprātīgo darbu sabiedriski nozīmīgos projektos;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īsteno neformālās izglītības programmas dažādām iedzīvotāju sociālajām grupām;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īsteno veselības veicināšanas aktivitātes;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īsteno ģimenes atbalsta programmas;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īsteno senioru brīvā laika pavadīšanas dažādošanu un dzīves kvalitātes uzlabošanu;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sniedz atbalstu, īsteno pasākumus atkarību mazināšanai;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iesaista cilvēkus ar invaliditāti un rada viņiem pieejamu informatīvo un fizisko vidi;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veicina integrācijas un </a:t>
            </a:r>
            <a:r>
              <a:rPr lang="lv-LV" sz="15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reemigrācijas</a:t>
            </a: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procesus Limbažu novadā;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uztur, atjauno, saglabā Limbažu novadā esošus kultūras un vēstures pieminekļus, sakrālās būves;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veicina sadarbību starp nevalstiskām organizācijām un Pašvaldību.</a:t>
            </a: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3157169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A85EE5-B495-4635-8FC1-BF74D6ECB026}"/>
              </a:ext>
            </a:extLst>
          </p:cNvPr>
          <p:cNvSpPr txBox="1"/>
          <p:nvPr/>
        </p:nvSpPr>
        <p:spPr>
          <a:xfrm>
            <a:off x="683568" y="451262"/>
            <a:ext cx="6624736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000" dirty="0"/>
              <a:t>Līdzfinansējumu piešķir organizācijas darbības nodrošināšanai, piemēram:</a:t>
            </a:r>
          </a:p>
          <a:p>
            <a:pPr algn="just"/>
            <a:endParaRPr lang="lv-LV" dirty="0"/>
          </a:p>
          <a:p>
            <a:pPr marL="1143000" lvl="2" indent="-228600" algn="just">
              <a:buSzPct val="80000"/>
              <a:buFont typeface="+mj-lt"/>
              <a:buAutoNum type="arabicPeriod"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Izdevumiem par telpu nomu, apkuri, elektrību;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Transporta izdevumiem;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20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Dalības maksai sacensībās</a:t>
            </a: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Licenču iegādei;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20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Remontmateriāliem;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20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Apmācībām;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Aktivitāšu organizēšanai;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U.c.</a:t>
            </a:r>
            <a:endParaRPr lang="lv-LV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585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A85EE5-B495-4635-8FC1-BF74D6ECB026}"/>
              </a:ext>
            </a:extLst>
          </p:cNvPr>
          <p:cNvSpPr txBox="1"/>
          <p:nvPr/>
        </p:nvSpPr>
        <p:spPr>
          <a:xfrm>
            <a:off x="683568" y="451262"/>
            <a:ext cx="6624736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dirty="0"/>
              <a:t>Līdzfinansējumu nepiešķir: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nekustamā īpašuma iegādei vai būvniecībai, kas nav saistīti ar fondu finansētiem        projektiem, un ar īpašumtiesību kārtošanu saistītiem izdevumiem;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pabalstiem un citiem līdzīgiem maksājumiem privātpersonām;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1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Organizāciju darbinieku atalgojumam, </a:t>
            </a: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izņemot gadījumus, kad tas atļauts ar domes lēmumu;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00430" algn="l"/>
              </a:tabLst>
            </a:pPr>
            <a:r>
              <a:rPr lang="lv-LV" sz="1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ēdināšanas izdevumiem, izņemot ēdināšanas izdevumiem tajos pasākumos, ko veic nevalstiskā organizācija Pašvaldības vārdā tās deleģētu pasākumu organizēšanai, un ja pasākuma organizēšanas izdevumu tāme ir saskaņota;</a:t>
            </a:r>
            <a:endParaRPr lang="lv-LV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aktivitātēm, kuru mērķis ir gūt peļņu;</a:t>
            </a:r>
            <a:endParaRPr lang="lv-LV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politiskiem vai militāriem pasākumiem;</a:t>
            </a:r>
            <a:endParaRPr lang="lv-LV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pasākumiem, kurus finansiāli atbalsta Pašvaldības citas programmas;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īstenotiem projektiem, aktivitātēm;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 Organizācija ir reģistrēta mazāk kā 12 mēnešus pirms finansējuma pieprasījuma iesniegšanas;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Organizācijai, kurai ir konstatēti nodokļu parādi vai nav iesniegts gada pārskats;</a:t>
            </a: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Organizācijai, kura nav savlaicīgi iesniegusi atskaiti par kādu Pašvaldības iepriekšējā budžeta gadā piešķirtā finansējuma </a:t>
            </a:r>
            <a:r>
              <a:rPr lang="lv-LV" sz="1400" spc="-5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izlietojumu;</a:t>
            </a:r>
            <a:endParaRPr lang="lv-LV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</a:pPr>
            <a:r>
              <a:rPr lang="lv-LV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Organizācijai, kura Pašvaldībai sniegusi nepatiesas ziņas finansējuma piesaistei.</a:t>
            </a:r>
          </a:p>
        </p:txBody>
      </p:sp>
    </p:spTree>
    <p:extLst>
      <p:ext uri="{BB962C8B-B14F-4D97-AF65-F5344CB8AC3E}">
        <p14:creationId xmlns:p14="http://schemas.microsoft.com/office/powerpoint/2010/main" val="2573594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81F801-810C-40E3-A338-4D5231223671}"/>
              </a:ext>
            </a:extLst>
          </p:cNvPr>
          <p:cNvSpPr txBox="1"/>
          <p:nvPr/>
        </p:nvSpPr>
        <p:spPr>
          <a:xfrm>
            <a:off x="755576" y="589761"/>
            <a:ext cx="6480720" cy="40780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dirty="0"/>
              <a:t>Finanšu pieprasījums sastāv no: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  <a:tab pos="5939790" algn="l"/>
              </a:tabLst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Aizpildīta iesnieguma finansējuma pieprasījumam (noteikumu 1.pielikums);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r>
              <a:rPr lang="lv-LV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Papildus </a:t>
            </a:r>
            <a:r>
              <a:rPr lang="lv-LV" sz="1600" dirty="0">
                <a:latin typeface="Times New Roman" panose="02020603050405020304" pitchFamily="18" charset="0"/>
              </a:rPr>
              <a:t>dokumentiem, kurus iesniedzējs uzskata par būtiskiem</a:t>
            </a:r>
            <a:r>
              <a:rPr lang="lv-LV" sz="15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lvl="2" algn="just">
              <a:buSzPts val="1200"/>
              <a:tabLst>
                <a:tab pos="997585" algn="l"/>
              </a:tabLst>
            </a:pPr>
            <a:endParaRPr lang="lv-LV" sz="15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/>
            <a:endParaRPr lang="lv-LV" dirty="0"/>
          </a:p>
          <a:p>
            <a:pPr algn="just"/>
            <a:r>
              <a:rPr lang="lv-LV" dirty="0"/>
              <a:t>Iesniegto finanšu pieprasījumu vērtēšana: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  <a:tab pos="5939790" algn="l"/>
              </a:tabLst>
            </a:pP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Iesniegtos pieteikumus izvērtē Limbažu novada pašvaldības </a:t>
            </a:r>
            <a:r>
              <a:rPr lang="lv-LV" sz="1600" dirty="0">
                <a:latin typeface="Times New Roman" panose="02020603050405020304" pitchFamily="18" charset="0"/>
              </a:rPr>
              <a:t>finansētā nevalstisko organizāciju projektu konkursa vērtēšanas komisija</a:t>
            </a:r>
            <a:r>
              <a:rPr lang="lv-LV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  <a:tab pos="5939790" algn="l"/>
              </a:tabLst>
            </a:pPr>
            <a:r>
              <a:rPr lang="lv-LV" sz="1600" dirty="0">
                <a:latin typeface="Times New Roman" panose="02020603050405020304" pitchFamily="18" charset="0"/>
              </a:rPr>
              <a:t>Pēc finanšu pieprasījuma izskatīšanas Komisija izvērtē un Dome nosaka piešķirtā finansējuma apmēru, ņemot vērā budžeta iespējas.</a:t>
            </a:r>
          </a:p>
          <a:p>
            <a:pPr lvl="2" algn="just">
              <a:buSzPts val="1200"/>
              <a:tabLst>
                <a:tab pos="997585" algn="l"/>
              </a:tabLst>
            </a:pPr>
            <a:endParaRPr lang="lv-LV" sz="15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1143000" lvl="2" indent="-228600" algn="just">
              <a:buSzPts val="1200"/>
              <a:buFont typeface="+mj-lt"/>
              <a:buAutoNum type="arabicPeriod"/>
              <a:tabLst>
                <a:tab pos="997585" algn="l"/>
              </a:tabLst>
            </a:pPr>
            <a:endParaRPr lang="lv-LV" sz="1500" dirty="0"/>
          </a:p>
        </p:txBody>
      </p:sp>
    </p:spTree>
    <p:extLst>
      <p:ext uri="{BB962C8B-B14F-4D97-AF65-F5344CB8AC3E}">
        <p14:creationId xmlns:p14="http://schemas.microsoft.com/office/powerpoint/2010/main" val="174762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11EEBFC-3DE2-45C7-ACDF-04EF5D46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/>
          </a:p>
          <a:p>
            <a:endParaRPr lang="lv-LV" dirty="0"/>
          </a:p>
          <a:p>
            <a:r>
              <a:rPr lang="lv-LV" dirty="0"/>
              <a:t>Paldies par uzmanību!</a:t>
            </a:r>
          </a:p>
          <a:p>
            <a:endParaRPr lang="lv-LV" dirty="0"/>
          </a:p>
          <a:p>
            <a:endParaRPr lang="lv-LV" dirty="0"/>
          </a:p>
          <a:p>
            <a:endParaRPr lang="lv-LV" dirty="0"/>
          </a:p>
          <a:p>
            <a:pPr marL="114300" indent="0">
              <a:buNone/>
            </a:pPr>
            <a:endParaRPr lang="lv-LV" dirty="0"/>
          </a:p>
          <a:p>
            <a:r>
              <a:rPr lang="lv-LV" dirty="0"/>
              <a:t>              +371 20220540</a:t>
            </a:r>
          </a:p>
          <a:p>
            <a:pPr marL="114300" indent="0">
              <a:buNone/>
            </a:pPr>
            <a:endParaRPr lang="lv-LV" dirty="0"/>
          </a:p>
          <a:p>
            <a:pPr algn="r"/>
            <a:endParaRPr lang="lv-LV" dirty="0"/>
          </a:p>
          <a:p>
            <a:r>
              <a:rPr lang="lv-LV" dirty="0"/>
              <a:t>                </a:t>
            </a:r>
            <a:r>
              <a:rPr lang="lv-LV" dirty="0">
                <a:hlinkClick r:id="rId2"/>
              </a:rPr>
              <a:t>sarma.kacara@limbazunovads.lv</a:t>
            </a:r>
            <a:r>
              <a:rPr lang="lv-LV" dirty="0"/>
              <a:t> </a:t>
            </a:r>
          </a:p>
          <a:p>
            <a:pPr algn="r"/>
            <a:endParaRPr lang="lv-LV" dirty="0"/>
          </a:p>
          <a:p>
            <a:endParaRPr lang="lv-LV" dirty="0"/>
          </a:p>
          <a:p>
            <a:pPr marL="114300" indent="0" algn="r">
              <a:buNone/>
            </a:pPr>
            <a:endParaRPr lang="lv-LV" dirty="0"/>
          </a:p>
        </p:txBody>
      </p:sp>
      <p:pic>
        <p:nvPicPr>
          <p:cNvPr id="4" name="Attēls 3">
            <a:extLst>
              <a:ext uri="{FF2B5EF4-FFF2-40B4-BE49-F238E27FC236}">
                <a16:creationId xmlns:a16="http://schemas.microsoft.com/office/drawing/2014/main" id="{A0778596-1CF9-D9F5-21E9-22797799199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57" y="4077073"/>
            <a:ext cx="732892" cy="732892"/>
          </a:xfrm>
          <a:prstGeom prst="rect">
            <a:avLst/>
          </a:prstGeom>
        </p:spPr>
      </p:pic>
      <p:pic>
        <p:nvPicPr>
          <p:cNvPr id="6" name="Attēls 5">
            <a:extLst>
              <a:ext uri="{FF2B5EF4-FFF2-40B4-BE49-F238E27FC236}">
                <a16:creationId xmlns:a16="http://schemas.microsoft.com/office/drawing/2014/main" id="{3AD30B95-CD80-1EE0-0E02-E8812C125D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560" y="5085185"/>
            <a:ext cx="936104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7825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eskaņots">
  <a:themeElements>
    <a:clrScheme name="Pieskaņot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estā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eskaņots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1371</TotalTime>
  <Words>500</Words>
  <Application>Microsoft Office PowerPoint</Application>
  <PresentationFormat>Slaidrāde ekrānā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</vt:lpstr>
      <vt:lpstr>Times New Roman</vt:lpstr>
      <vt:lpstr>Pieskaņots</vt:lpstr>
      <vt:lpstr>Informācija par Limbažu novada pašvaldības atbalstu nevalstiskajām un reliģiskajām organizācijām</vt:lpstr>
      <vt:lpstr>Pašvaldības pieņemtie lēmumi</vt:lpstr>
      <vt:lpstr> Noteikumi par Limbažu novada pašvaldības atbalstu nevalstiskajām un reliģiskajām organizācijām</vt:lpstr>
      <vt:lpstr>PowerPoint prezentācija</vt:lpstr>
      <vt:lpstr>PowerPoint prezentācija</vt:lpstr>
      <vt:lpstr>PowerPoint prezentācija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Atbalsts_NVO_2022</dc:title>
  <dc:creator>Sarma Kacara</dc:creator>
  <cp:lastModifiedBy>Sarma Kacara</cp:lastModifiedBy>
  <cp:revision>89</cp:revision>
  <cp:lastPrinted>2022-10-17T14:20:16Z</cp:lastPrinted>
  <dcterms:created xsi:type="dcterms:W3CDTF">2022-03-15T06:52:35Z</dcterms:created>
  <dcterms:modified xsi:type="dcterms:W3CDTF">2022-10-17T14:22:36Z</dcterms:modified>
</cp:coreProperties>
</file>